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Playfair Display" charset="0"/>
      <p:regular r:id="rId16"/>
      <p:bold r:id="rId17"/>
      <p:italic r:id="rId18"/>
      <p:boldItalic r:id="rId19"/>
    </p:embeddedFont>
    <p:embeddedFont>
      <p:font typeface="Montserrat" charset="0"/>
      <p:regular r:id="rId20"/>
      <p:bold r:id="rId21"/>
      <p:italic r:id="rId22"/>
      <p:boldItalic r:id="rId23"/>
    </p:embeddedFont>
    <p:embeddedFont>
      <p:font typeface="Oswald"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90" y="-30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a5c60d9f6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a5c60d9f6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5c60d9f6b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5c60d9f6b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a5c60d9f6b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a5c60d9f6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a5c60d9f6b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a5c60d9f6b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5c60d9f6b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5c60d9f6b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a5c60d9f6b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a5c60d9f6b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a5c60d9f6b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a5c60d9f6b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5c60d9f6b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a5c60d9f6b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5c60d9f6b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5c60d9f6b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a5c60d9f6b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a5c60d9f6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5c60d9f6b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5c60d9f6b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5c60d9f6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5c60d9f6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oqr8V5AIbgqaW5PJcZDzjBMe7NLrZd6A/view"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drive.google.com/file/d/1Nuo8Y3vPFvhU4ZWBVf2aiyxU4CLUmeCK/view"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hubmiur.pubblica.istruzione.it/alfresco/d/d/workspace/SpacesStore/569bcec3-f46d-4bad-9fbb-0263e0ef0b51/DPR89_15032010_art8.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44250" y="740975"/>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5800" dirty="0"/>
              <a:t>Perchè studiare </a:t>
            </a:r>
            <a:r>
              <a:rPr lang="it" dirty="0"/>
              <a:t>INFORMATICA?</a:t>
            </a:r>
            <a:endParaRPr dirty="0"/>
          </a:p>
        </p:txBody>
      </p:sp>
      <p:pic>
        <p:nvPicPr>
          <p:cNvPr id="59" name="Google Shape;59;p13"/>
          <p:cNvPicPr preferRelativeResize="0"/>
          <p:nvPr/>
        </p:nvPicPr>
        <p:blipFill>
          <a:blip r:embed="rId3">
            <a:alphaModFix/>
          </a:blip>
          <a:stretch>
            <a:fillRect/>
          </a:stretch>
        </p:blipFill>
        <p:spPr>
          <a:xfrm>
            <a:off x="1065875" y="2887775"/>
            <a:ext cx="7146475" cy="2255725"/>
          </a:xfrm>
          <a:prstGeom prst="rect">
            <a:avLst/>
          </a:prstGeom>
          <a:noFill/>
          <a:ln>
            <a:noFill/>
          </a:ln>
        </p:spPr>
      </p:pic>
      <p:pic>
        <p:nvPicPr>
          <p:cNvPr id="60" name="Google Shape;60;p13"/>
          <p:cNvPicPr preferRelativeResize="0"/>
          <p:nvPr/>
        </p:nvPicPr>
        <p:blipFill>
          <a:blip r:embed="rId4">
            <a:alphaModFix/>
          </a:blip>
          <a:stretch>
            <a:fillRect/>
          </a:stretch>
        </p:blipFill>
        <p:spPr>
          <a:xfrm>
            <a:off x="0" y="0"/>
            <a:ext cx="1364675" cy="1364675"/>
          </a:xfrm>
          <a:prstGeom prst="rect">
            <a:avLst/>
          </a:prstGeom>
          <a:noFill/>
          <a:ln>
            <a:noFill/>
          </a:ln>
        </p:spPr>
      </p:pic>
      <p:pic>
        <p:nvPicPr>
          <p:cNvPr id="61" name="Google Shape;61;p13"/>
          <p:cNvPicPr preferRelativeResize="0"/>
          <p:nvPr/>
        </p:nvPicPr>
        <p:blipFill>
          <a:blip r:embed="rId4">
            <a:alphaModFix/>
          </a:blip>
          <a:stretch>
            <a:fillRect/>
          </a:stretch>
        </p:blipFill>
        <p:spPr>
          <a:xfrm>
            <a:off x="7779325" y="0"/>
            <a:ext cx="1364675" cy="1364675"/>
          </a:xfrm>
          <a:prstGeom prst="rect">
            <a:avLst/>
          </a:prstGeom>
          <a:noFill/>
          <a:ln>
            <a:noFill/>
          </a:ln>
        </p:spPr>
      </p:pic>
    </p:spTree>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2"/>
          <p:cNvPicPr preferRelativeResize="0"/>
          <p:nvPr/>
        </p:nvPicPr>
        <p:blipFill>
          <a:blip r:embed="rId3">
            <a:alphaModFix amt="64000"/>
          </a:blip>
          <a:stretch>
            <a:fillRect/>
          </a:stretch>
        </p:blipFill>
        <p:spPr>
          <a:xfrm>
            <a:off x="5352300" y="3319350"/>
            <a:ext cx="2728400" cy="1534325"/>
          </a:xfrm>
          <a:prstGeom prst="rect">
            <a:avLst/>
          </a:prstGeom>
          <a:noFill/>
          <a:ln>
            <a:noFill/>
          </a:ln>
        </p:spPr>
      </p:pic>
      <p:sp>
        <p:nvSpPr>
          <p:cNvPr id="126" name="Google Shape;126;p22"/>
          <p:cNvSpPr txBox="1">
            <a:spLocks noGrp="1"/>
          </p:cNvSpPr>
          <p:nvPr>
            <p:ph type="ctrTitle"/>
          </p:nvPr>
        </p:nvSpPr>
        <p:spPr>
          <a:xfrm>
            <a:off x="83300" y="961225"/>
            <a:ext cx="4068600" cy="1086300"/>
          </a:xfrm>
          <a:prstGeom prst="rect">
            <a:avLst/>
          </a:prstGeom>
          <a:ln>
            <a:noFill/>
          </a:ln>
        </p:spPr>
        <p:txBody>
          <a:bodyPr spcFirstLastPara="1" wrap="square" lIns="91425" tIns="91425" rIns="91425" bIns="91425" anchor="ctr" anchorCtr="0">
            <a:noAutofit/>
          </a:bodyPr>
          <a:lstStyle/>
          <a:p>
            <a:pPr marL="457200" lvl="0" indent="-311150" algn="l" rtl="0">
              <a:lnSpc>
                <a:spcPct val="150000"/>
              </a:lnSpc>
              <a:spcBef>
                <a:spcPts val="0"/>
              </a:spcBef>
              <a:spcAft>
                <a:spcPts val="0"/>
              </a:spcAft>
              <a:buSzPts val="1300"/>
              <a:buFont typeface="Montserrat"/>
              <a:buChar char="●"/>
            </a:pPr>
            <a:r>
              <a:rPr lang="it" sz="1300" dirty="0">
                <a:latin typeface="Montserrat"/>
                <a:ea typeface="Montserrat"/>
                <a:cs typeface="Montserrat"/>
                <a:sym typeface="Montserrat"/>
              </a:rPr>
              <a:t>Sviluppo del pensiero computazionale</a:t>
            </a:r>
            <a:endParaRPr sz="1300" dirty="0">
              <a:latin typeface="Montserrat"/>
              <a:ea typeface="Montserrat"/>
              <a:cs typeface="Montserrat"/>
              <a:sym typeface="Montserrat"/>
            </a:endParaRPr>
          </a:p>
          <a:p>
            <a:pPr marL="457200" lvl="0" indent="-311150" algn="l" rtl="0">
              <a:lnSpc>
                <a:spcPct val="150000"/>
              </a:lnSpc>
              <a:spcBef>
                <a:spcPts val="0"/>
              </a:spcBef>
              <a:spcAft>
                <a:spcPts val="0"/>
              </a:spcAft>
              <a:buSzPts val="1300"/>
              <a:buFont typeface="Montserrat"/>
              <a:buChar char="●"/>
            </a:pPr>
            <a:r>
              <a:rPr lang="it" sz="1300" dirty="0">
                <a:latin typeface="Montserrat"/>
                <a:ea typeface="Montserrat"/>
                <a:cs typeface="Montserrat"/>
                <a:sym typeface="Montserrat"/>
              </a:rPr>
              <a:t>Analisi e risoluzione dei problemi</a:t>
            </a:r>
            <a:endParaRPr sz="1300" dirty="0">
              <a:latin typeface="Montserrat"/>
              <a:ea typeface="Montserrat"/>
              <a:cs typeface="Montserrat"/>
              <a:sym typeface="Montserrat"/>
            </a:endParaRPr>
          </a:p>
          <a:p>
            <a:pPr marL="457200" lvl="0" indent="-311150" algn="l" rtl="0">
              <a:lnSpc>
                <a:spcPct val="150000"/>
              </a:lnSpc>
              <a:spcBef>
                <a:spcPts val="0"/>
              </a:spcBef>
              <a:spcAft>
                <a:spcPts val="0"/>
              </a:spcAft>
              <a:buSzPts val="1300"/>
              <a:buFont typeface="Montserrat"/>
              <a:buChar char="●"/>
            </a:pPr>
            <a:r>
              <a:rPr lang="it" sz="1300" dirty="0">
                <a:latin typeface="Montserrat"/>
                <a:ea typeface="Montserrat"/>
                <a:cs typeface="Montserrat"/>
                <a:sym typeface="Montserrat"/>
              </a:rPr>
              <a:t>Pianificazione delle strategie</a:t>
            </a:r>
            <a:endParaRPr sz="1300" dirty="0">
              <a:latin typeface="Montserrat"/>
              <a:ea typeface="Montserrat"/>
              <a:cs typeface="Montserrat"/>
              <a:sym typeface="Montserrat"/>
            </a:endParaRPr>
          </a:p>
        </p:txBody>
      </p:sp>
      <p:sp>
        <p:nvSpPr>
          <p:cNvPr id="127" name="Google Shape;127;p22"/>
          <p:cNvSpPr txBox="1">
            <a:spLocks noGrp="1"/>
          </p:cNvSpPr>
          <p:nvPr>
            <p:ph type="subTitle" idx="1"/>
          </p:nvPr>
        </p:nvSpPr>
        <p:spPr>
          <a:xfrm>
            <a:off x="83300" y="200300"/>
            <a:ext cx="8871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a:t>Robotica Educativa e Coding</a:t>
            </a:r>
            <a:endParaRPr/>
          </a:p>
        </p:txBody>
      </p:sp>
      <p:sp>
        <p:nvSpPr>
          <p:cNvPr id="128" name="Google Shape;128;p22"/>
          <p:cNvSpPr txBox="1">
            <a:spLocks noGrp="1"/>
          </p:cNvSpPr>
          <p:nvPr>
            <p:ph type="ctrTitle"/>
          </p:nvPr>
        </p:nvSpPr>
        <p:spPr>
          <a:xfrm>
            <a:off x="83300" y="3908075"/>
            <a:ext cx="5104500" cy="94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1400" i="1" dirty="0">
                <a:latin typeface="Montserrat"/>
                <a:ea typeface="Montserrat"/>
                <a:cs typeface="Montserrat"/>
                <a:sym typeface="Montserrat"/>
              </a:rPr>
              <a:t>...impariamo a pensare come un informatico, </a:t>
            </a:r>
            <a:endParaRPr sz="1400" i="1" dirty="0">
              <a:latin typeface="Montserrat"/>
              <a:ea typeface="Montserrat"/>
              <a:cs typeface="Montserrat"/>
              <a:sym typeface="Montserrat"/>
            </a:endParaRPr>
          </a:p>
          <a:p>
            <a:pPr marL="0" lvl="0" indent="0" algn="l" rtl="0">
              <a:spcBef>
                <a:spcPts val="0"/>
              </a:spcBef>
              <a:spcAft>
                <a:spcPts val="0"/>
              </a:spcAft>
              <a:buNone/>
            </a:pPr>
            <a:r>
              <a:rPr lang="it" sz="1400" i="1" dirty="0">
                <a:latin typeface="Montserrat"/>
                <a:ea typeface="Montserrat"/>
                <a:cs typeface="Montserrat"/>
                <a:sym typeface="Montserrat"/>
              </a:rPr>
              <a:t>in modo algoritmico e a livelli multipli di astrazione.</a:t>
            </a:r>
            <a:endParaRPr sz="1400" i="1" dirty="0">
              <a:latin typeface="Montserrat"/>
              <a:ea typeface="Montserrat"/>
              <a:cs typeface="Montserrat"/>
              <a:sym typeface="Montserrat"/>
            </a:endParaRPr>
          </a:p>
        </p:txBody>
      </p:sp>
      <p:pic>
        <p:nvPicPr>
          <p:cNvPr id="129" name="Google Shape;129;p22"/>
          <p:cNvPicPr preferRelativeResize="0"/>
          <p:nvPr/>
        </p:nvPicPr>
        <p:blipFill>
          <a:blip r:embed="rId4">
            <a:alphaModFix/>
          </a:blip>
          <a:stretch>
            <a:fillRect/>
          </a:stretch>
        </p:blipFill>
        <p:spPr>
          <a:xfrm>
            <a:off x="83300" y="2353425"/>
            <a:ext cx="2358926" cy="1326875"/>
          </a:xfrm>
          <a:prstGeom prst="rect">
            <a:avLst/>
          </a:prstGeom>
          <a:noFill/>
          <a:ln>
            <a:noFill/>
          </a:ln>
        </p:spPr>
      </p:pic>
      <p:pic>
        <p:nvPicPr>
          <p:cNvPr id="130" name="Google Shape;130;p22"/>
          <p:cNvPicPr preferRelativeResize="0"/>
          <p:nvPr/>
        </p:nvPicPr>
        <p:blipFill>
          <a:blip r:embed="rId5">
            <a:alphaModFix/>
          </a:blip>
          <a:stretch>
            <a:fillRect/>
          </a:stretch>
        </p:blipFill>
        <p:spPr>
          <a:xfrm>
            <a:off x="4520300" y="961212"/>
            <a:ext cx="3215670" cy="2175000"/>
          </a:xfrm>
          <a:prstGeom prst="rect">
            <a:avLst/>
          </a:prstGeom>
          <a:noFill/>
          <a:ln>
            <a:noFill/>
          </a:ln>
        </p:spPr>
      </p:pic>
      <p:pic>
        <p:nvPicPr>
          <p:cNvPr id="131" name="Google Shape;131;p22"/>
          <p:cNvPicPr preferRelativeResize="0"/>
          <p:nvPr/>
        </p:nvPicPr>
        <p:blipFill>
          <a:blip r:embed="rId6">
            <a:alphaModFix/>
          </a:blip>
          <a:stretch>
            <a:fillRect/>
          </a:stretch>
        </p:blipFill>
        <p:spPr>
          <a:xfrm>
            <a:off x="2523825" y="2353425"/>
            <a:ext cx="1628075" cy="1326875"/>
          </a:xfrm>
          <a:prstGeom prst="rect">
            <a:avLst/>
          </a:prstGeom>
          <a:noFill/>
          <a:ln>
            <a:noFill/>
          </a:ln>
        </p:spPr>
      </p:pic>
      <p:pic>
        <p:nvPicPr>
          <p:cNvPr id="132" name="Google Shape;132;p22"/>
          <p:cNvPicPr preferRelativeResize="0"/>
          <p:nvPr/>
        </p:nvPicPr>
        <p:blipFill rotWithShape="1">
          <a:blip r:embed="rId7">
            <a:alphaModFix/>
          </a:blip>
          <a:srcRect l="24464" r="30531"/>
          <a:stretch/>
        </p:blipFill>
        <p:spPr>
          <a:xfrm>
            <a:off x="6969325" y="3035825"/>
            <a:ext cx="2174677" cy="2107674"/>
          </a:xfrm>
          <a:prstGeom prst="rect">
            <a:avLst/>
          </a:prstGeom>
          <a:noFill/>
          <a:ln>
            <a:noFill/>
          </a:ln>
        </p:spPr>
      </p:pic>
      <p:pic>
        <p:nvPicPr>
          <p:cNvPr id="133" name="Google Shape;133;p22"/>
          <p:cNvPicPr preferRelativeResize="0"/>
          <p:nvPr/>
        </p:nvPicPr>
        <p:blipFill>
          <a:blip r:embed="rId8">
            <a:alphaModFix/>
          </a:blip>
          <a:stretch>
            <a:fillRect/>
          </a:stretch>
        </p:blipFill>
        <p:spPr>
          <a:xfrm>
            <a:off x="7779325" y="0"/>
            <a:ext cx="1364675" cy="1364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ctrTitle"/>
          </p:nvPr>
        </p:nvSpPr>
        <p:spPr>
          <a:xfrm>
            <a:off x="216500" y="1480150"/>
            <a:ext cx="3920700" cy="1981800"/>
          </a:xfrm>
          <a:prstGeom prst="rect">
            <a:avLst/>
          </a:prstGeom>
          <a:solidFill>
            <a:srgbClr val="FFFFFF"/>
          </a:solidFill>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it" sz="2700" dirty="0">
                <a:solidFill>
                  <a:srgbClr val="FF0000"/>
                </a:solidFill>
                <a:latin typeface="Montserrat"/>
                <a:ea typeface="Montserrat"/>
                <a:cs typeface="Montserrat"/>
                <a:sym typeface="Montserrat"/>
              </a:rPr>
              <a:t>S</a:t>
            </a:r>
            <a:r>
              <a:rPr lang="it" sz="2700" dirty="0">
                <a:latin typeface="Montserrat"/>
                <a:ea typeface="Montserrat"/>
                <a:cs typeface="Montserrat"/>
                <a:sym typeface="Montserrat"/>
              </a:rPr>
              <a:t>cience</a:t>
            </a:r>
            <a:endParaRPr sz="2700" dirty="0">
              <a:latin typeface="Montserrat"/>
              <a:ea typeface="Montserrat"/>
              <a:cs typeface="Montserrat"/>
              <a:sym typeface="Montserrat"/>
            </a:endParaRPr>
          </a:p>
          <a:p>
            <a:pPr marL="0" lvl="0" indent="0" algn="l" rtl="0">
              <a:spcBef>
                <a:spcPts val="0"/>
              </a:spcBef>
              <a:spcAft>
                <a:spcPts val="0"/>
              </a:spcAft>
              <a:buClr>
                <a:schemeClr val="dk2"/>
              </a:buClr>
              <a:buSzPts val="1100"/>
              <a:buFont typeface="Arial"/>
              <a:buNone/>
            </a:pPr>
            <a:r>
              <a:rPr lang="it" sz="2700" dirty="0">
                <a:solidFill>
                  <a:srgbClr val="FF0000"/>
                </a:solidFill>
                <a:latin typeface="Montserrat"/>
                <a:ea typeface="Montserrat"/>
                <a:cs typeface="Montserrat"/>
                <a:sym typeface="Montserrat"/>
              </a:rPr>
              <a:t>T</a:t>
            </a:r>
            <a:r>
              <a:rPr lang="it" sz="2700" dirty="0">
                <a:latin typeface="Montserrat"/>
                <a:ea typeface="Montserrat"/>
                <a:cs typeface="Montserrat"/>
                <a:sym typeface="Montserrat"/>
              </a:rPr>
              <a:t>echnology</a:t>
            </a:r>
            <a:endParaRPr sz="2700" dirty="0">
              <a:latin typeface="Montserrat"/>
              <a:ea typeface="Montserrat"/>
              <a:cs typeface="Montserrat"/>
              <a:sym typeface="Montserrat"/>
            </a:endParaRPr>
          </a:p>
          <a:p>
            <a:pPr marL="0" lvl="0" indent="0" algn="l" rtl="0">
              <a:spcBef>
                <a:spcPts val="0"/>
              </a:spcBef>
              <a:spcAft>
                <a:spcPts val="0"/>
              </a:spcAft>
              <a:buClr>
                <a:schemeClr val="dk2"/>
              </a:buClr>
              <a:buSzPts val="1100"/>
              <a:buFont typeface="Arial"/>
              <a:buNone/>
            </a:pPr>
            <a:r>
              <a:rPr lang="it" sz="2700" dirty="0">
                <a:solidFill>
                  <a:srgbClr val="FF0000"/>
                </a:solidFill>
                <a:latin typeface="Montserrat"/>
                <a:ea typeface="Montserrat"/>
                <a:cs typeface="Montserrat"/>
                <a:sym typeface="Montserrat"/>
              </a:rPr>
              <a:t>E</a:t>
            </a:r>
            <a:r>
              <a:rPr lang="it" sz="2700" dirty="0">
                <a:latin typeface="Montserrat"/>
                <a:ea typeface="Montserrat"/>
                <a:cs typeface="Montserrat"/>
                <a:sym typeface="Montserrat"/>
              </a:rPr>
              <a:t>ngineering</a:t>
            </a:r>
            <a:endParaRPr sz="2700" dirty="0">
              <a:latin typeface="Montserrat"/>
              <a:ea typeface="Montserrat"/>
              <a:cs typeface="Montserrat"/>
              <a:sym typeface="Montserrat"/>
            </a:endParaRPr>
          </a:p>
          <a:p>
            <a:pPr marL="0" lvl="0" indent="0" algn="l" rtl="0">
              <a:spcBef>
                <a:spcPts val="0"/>
              </a:spcBef>
              <a:spcAft>
                <a:spcPts val="0"/>
              </a:spcAft>
              <a:buClr>
                <a:schemeClr val="dk2"/>
              </a:buClr>
              <a:buSzPts val="1100"/>
              <a:buFont typeface="Arial"/>
              <a:buNone/>
            </a:pPr>
            <a:r>
              <a:rPr lang="it" sz="2700" dirty="0">
                <a:solidFill>
                  <a:srgbClr val="FF0000"/>
                </a:solidFill>
                <a:latin typeface="Montserrat"/>
                <a:ea typeface="Montserrat"/>
                <a:cs typeface="Montserrat"/>
                <a:sym typeface="Montserrat"/>
              </a:rPr>
              <a:t>M</a:t>
            </a:r>
            <a:r>
              <a:rPr lang="it" sz="2700" dirty="0">
                <a:latin typeface="Montserrat"/>
                <a:ea typeface="Montserrat"/>
                <a:cs typeface="Montserrat"/>
                <a:sym typeface="Montserrat"/>
              </a:rPr>
              <a:t>athematics</a:t>
            </a:r>
            <a:endParaRPr sz="2700" dirty="0">
              <a:latin typeface="Montserrat"/>
              <a:ea typeface="Montserrat"/>
              <a:cs typeface="Montserrat"/>
              <a:sym typeface="Montserrat"/>
            </a:endParaRPr>
          </a:p>
        </p:txBody>
      </p:sp>
      <p:sp>
        <p:nvSpPr>
          <p:cNvPr id="139" name="Google Shape;139;p23"/>
          <p:cNvSpPr txBox="1">
            <a:spLocks noGrp="1"/>
          </p:cNvSpPr>
          <p:nvPr>
            <p:ph type="subTitle" idx="1"/>
          </p:nvPr>
        </p:nvSpPr>
        <p:spPr>
          <a:xfrm>
            <a:off x="216500" y="222500"/>
            <a:ext cx="8437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a:t>Robotica Educativa e Coding</a:t>
            </a:r>
            <a:endParaRPr/>
          </a:p>
        </p:txBody>
      </p:sp>
      <p:sp>
        <p:nvSpPr>
          <p:cNvPr id="140" name="Google Shape;140;p23"/>
          <p:cNvSpPr txBox="1">
            <a:spLocks noGrp="1"/>
          </p:cNvSpPr>
          <p:nvPr>
            <p:ph type="ctrTitle"/>
          </p:nvPr>
        </p:nvSpPr>
        <p:spPr>
          <a:xfrm>
            <a:off x="216500" y="887400"/>
            <a:ext cx="8437200" cy="44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1900" dirty="0">
                <a:solidFill>
                  <a:srgbClr val="000000"/>
                </a:solidFill>
                <a:latin typeface="Montserrat"/>
                <a:ea typeface="Montserrat"/>
                <a:cs typeface="Montserrat"/>
                <a:sym typeface="Montserrat"/>
              </a:rPr>
              <a:t>Pieno coinvolgimento degli studenti nelle aree STEM</a:t>
            </a:r>
            <a:endParaRPr sz="1900" dirty="0">
              <a:solidFill>
                <a:srgbClr val="000000"/>
              </a:solidFill>
              <a:latin typeface="Montserrat"/>
              <a:ea typeface="Montserrat"/>
              <a:cs typeface="Montserrat"/>
              <a:sym typeface="Montserrat"/>
            </a:endParaRPr>
          </a:p>
        </p:txBody>
      </p:sp>
      <p:pic>
        <p:nvPicPr>
          <p:cNvPr id="141" name="Google Shape;141;p23"/>
          <p:cNvPicPr preferRelativeResize="0"/>
          <p:nvPr/>
        </p:nvPicPr>
        <p:blipFill>
          <a:blip r:embed="rId3">
            <a:alphaModFix/>
          </a:blip>
          <a:stretch>
            <a:fillRect/>
          </a:stretch>
        </p:blipFill>
        <p:spPr>
          <a:xfrm>
            <a:off x="216499" y="3695799"/>
            <a:ext cx="2059225" cy="1402525"/>
          </a:xfrm>
          <a:prstGeom prst="rect">
            <a:avLst/>
          </a:prstGeom>
          <a:noFill/>
          <a:ln>
            <a:noFill/>
          </a:ln>
        </p:spPr>
      </p:pic>
      <p:pic>
        <p:nvPicPr>
          <p:cNvPr id="142" name="Google Shape;142;p23"/>
          <p:cNvPicPr preferRelativeResize="0"/>
          <p:nvPr/>
        </p:nvPicPr>
        <p:blipFill>
          <a:blip r:embed="rId4">
            <a:alphaModFix/>
          </a:blip>
          <a:stretch>
            <a:fillRect/>
          </a:stretch>
        </p:blipFill>
        <p:spPr>
          <a:xfrm>
            <a:off x="2397075" y="3695800"/>
            <a:ext cx="1710400" cy="1402525"/>
          </a:xfrm>
          <a:prstGeom prst="rect">
            <a:avLst/>
          </a:prstGeom>
          <a:noFill/>
          <a:ln>
            <a:noFill/>
          </a:ln>
        </p:spPr>
      </p:pic>
      <p:pic>
        <p:nvPicPr>
          <p:cNvPr id="143" name="Google Shape;143;p23"/>
          <p:cNvPicPr preferRelativeResize="0"/>
          <p:nvPr/>
        </p:nvPicPr>
        <p:blipFill>
          <a:blip r:embed="rId5">
            <a:alphaModFix/>
          </a:blip>
          <a:stretch>
            <a:fillRect/>
          </a:stretch>
        </p:blipFill>
        <p:spPr>
          <a:xfrm>
            <a:off x="5912350" y="3332526"/>
            <a:ext cx="2741350" cy="1765800"/>
          </a:xfrm>
          <a:prstGeom prst="rect">
            <a:avLst/>
          </a:prstGeom>
          <a:noFill/>
          <a:ln>
            <a:noFill/>
          </a:ln>
        </p:spPr>
      </p:pic>
      <p:pic>
        <p:nvPicPr>
          <p:cNvPr id="144" name="Google Shape;144;p23"/>
          <p:cNvPicPr preferRelativeResize="0"/>
          <p:nvPr/>
        </p:nvPicPr>
        <p:blipFill>
          <a:blip r:embed="rId6">
            <a:alphaModFix/>
          </a:blip>
          <a:stretch>
            <a:fillRect/>
          </a:stretch>
        </p:blipFill>
        <p:spPr>
          <a:xfrm>
            <a:off x="4540225" y="1480150"/>
            <a:ext cx="3212890" cy="1807213"/>
          </a:xfrm>
          <a:prstGeom prst="rect">
            <a:avLst/>
          </a:prstGeom>
          <a:noFill/>
          <a:ln>
            <a:noFill/>
          </a:ln>
        </p:spPr>
      </p:pic>
      <p:sp>
        <p:nvSpPr>
          <p:cNvPr id="145" name="Google Shape;145;p23"/>
          <p:cNvSpPr txBox="1"/>
          <p:nvPr/>
        </p:nvSpPr>
        <p:spPr>
          <a:xfrm>
            <a:off x="4486227" y="1417000"/>
            <a:ext cx="2235000" cy="4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ontserrat"/>
                <a:ea typeface="Montserrat"/>
                <a:cs typeface="Montserrat"/>
                <a:sym typeface="Montserrat"/>
              </a:rPr>
              <a:t>Rubik’s Cube Solver</a:t>
            </a:r>
            <a:endParaRPr b="1">
              <a:latin typeface="Montserrat"/>
              <a:ea typeface="Montserrat"/>
              <a:cs typeface="Montserrat"/>
              <a:sym typeface="Montserrat"/>
            </a:endParaRPr>
          </a:p>
        </p:txBody>
      </p:sp>
      <p:sp>
        <p:nvSpPr>
          <p:cNvPr id="146" name="Google Shape;146;p23"/>
          <p:cNvSpPr txBox="1"/>
          <p:nvPr/>
        </p:nvSpPr>
        <p:spPr>
          <a:xfrm>
            <a:off x="5885650" y="3277775"/>
            <a:ext cx="1569000" cy="3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ontserrat"/>
                <a:ea typeface="Montserrat"/>
                <a:cs typeface="Montserrat"/>
                <a:sym typeface="Montserrat"/>
              </a:rPr>
              <a:t>Color Sorter</a:t>
            </a:r>
            <a:endParaRPr b="1">
              <a:latin typeface="Montserrat"/>
              <a:ea typeface="Montserrat"/>
              <a:cs typeface="Montserrat"/>
              <a:sym typeface="Montserrat"/>
            </a:endParaRPr>
          </a:p>
        </p:txBody>
      </p:sp>
      <p:pic>
        <p:nvPicPr>
          <p:cNvPr id="147" name="Google Shape;147;p23"/>
          <p:cNvPicPr preferRelativeResize="0"/>
          <p:nvPr/>
        </p:nvPicPr>
        <p:blipFill>
          <a:blip r:embed="rId7">
            <a:alphaModFix/>
          </a:blip>
          <a:stretch>
            <a:fillRect/>
          </a:stretch>
        </p:blipFill>
        <p:spPr>
          <a:xfrm>
            <a:off x="7779325" y="0"/>
            <a:ext cx="1364675" cy="1364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subTitle" idx="1"/>
          </p:nvPr>
        </p:nvSpPr>
        <p:spPr>
          <a:xfrm>
            <a:off x="216500" y="222500"/>
            <a:ext cx="7436400" cy="69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a:t>Esempi applicativi di Robotica Educativa con Kit Lego</a:t>
            </a:r>
            <a:endParaRPr/>
          </a:p>
        </p:txBody>
      </p:sp>
      <p:pic>
        <p:nvPicPr>
          <p:cNvPr id="153" name="Google Shape;153;p24">
            <a:hlinkClick r:id="rId3"/>
          </p:cNvPr>
          <p:cNvPicPr preferRelativeResize="0"/>
          <p:nvPr/>
        </p:nvPicPr>
        <p:blipFill>
          <a:blip r:embed="rId4">
            <a:alphaModFix/>
          </a:blip>
          <a:stretch>
            <a:fillRect/>
          </a:stretch>
        </p:blipFill>
        <p:spPr>
          <a:xfrm>
            <a:off x="216500" y="1752325"/>
            <a:ext cx="3849000" cy="2886750"/>
          </a:xfrm>
          <a:prstGeom prst="rect">
            <a:avLst/>
          </a:prstGeom>
          <a:noFill/>
          <a:ln>
            <a:noFill/>
          </a:ln>
        </p:spPr>
      </p:pic>
      <p:sp>
        <p:nvSpPr>
          <p:cNvPr id="154" name="Google Shape;154;p24"/>
          <p:cNvSpPr txBox="1"/>
          <p:nvPr/>
        </p:nvSpPr>
        <p:spPr>
          <a:xfrm>
            <a:off x="244225" y="1077500"/>
            <a:ext cx="3826200" cy="510600"/>
          </a:xfrm>
          <a:prstGeom prst="rect">
            <a:avLst/>
          </a:prstGeom>
          <a:solidFill>
            <a:srgbClr val="00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2100" b="1">
                <a:solidFill>
                  <a:srgbClr val="FFFFFF"/>
                </a:solidFill>
                <a:latin typeface="Montserrat"/>
                <a:ea typeface="Montserrat"/>
                <a:cs typeface="Montserrat"/>
                <a:sym typeface="Montserrat"/>
              </a:rPr>
              <a:t>COLOR SORTER</a:t>
            </a:r>
            <a:endParaRPr sz="2100" b="1">
              <a:solidFill>
                <a:srgbClr val="FFFFFF"/>
              </a:solidFill>
              <a:latin typeface="Montserrat"/>
              <a:ea typeface="Montserrat"/>
              <a:cs typeface="Montserrat"/>
              <a:sym typeface="Montserrat"/>
            </a:endParaRPr>
          </a:p>
        </p:txBody>
      </p:sp>
      <p:sp>
        <p:nvSpPr>
          <p:cNvPr id="155" name="Google Shape;155;p24"/>
          <p:cNvSpPr txBox="1"/>
          <p:nvPr/>
        </p:nvSpPr>
        <p:spPr>
          <a:xfrm>
            <a:off x="4615025" y="1077500"/>
            <a:ext cx="3795600" cy="510600"/>
          </a:xfrm>
          <a:prstGeom prst="rect">
            <a:avLst/>
          </a:prstGeom>
          <a:solidFill>
            <a:srgbClr val="00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2100" b="1">
                <a:solidFill>
                  <a:srgbClr val="FFFFFF"/>
                </a:solidFill>
                <a:latin typeface="Montserrat"/>
                <a:ea typeface="Montserrat"/>
                <a:cs typeface="Montserrat"/>
                <a:sym typeface="Montserrat"/>
              </a:rPr>
              <a:t>RUBIK’S CUBE SOLVER</a:t>
            </a:r>
            <a:endParaRPr sz="2100" b="1">
              <a:solidFill>
                <a:srgbClr val="FFFFFF"/>
              </a:solidFill>
              <a:latin typeface="Montserrat"/>
              <a:ea typeface="Montserrat"/>
              <a:cs typeface="Montserrat"/>
              <a:sym typeface="Montserrat"/>
            </a:endParaRPr>
          </a:p>
        </p:txBody>
      </p:sp>
      <p:pic>
        <p:nvPicPr>
          <p:cNvPr id="156" name="Google Shape;156;p24">
            <a:hlinkClick r:id="rId5"/>
          </p:cNvPr>
          <p:cNvPicPr preferRelativeResize="0"/>
          <p:nvPr/>
        </p:nvPicPr>
        <p:blipFill>
          <a:blip r:embed="rId4">
            <a:alphaModFix/>
          </a:blip>
          <a:stretch>
            <a:fillRect/>
          </a:stretch>
        </p:blipFill>
        <p:spPr>
          <a:xfrm>
            <a:off x="4584425" y="1772350"/>
            <a:ext cx="3826200" cy="2869650"/>
          </a:xfrm>
          <a:prstGeom prst="rect">
            <a:avLst/>
          </a:prstGeom>
          <a:noFill/>
          <a:ln>
            <a:noFill/>
          </a:ln>
          <a:effectLst>
            <a:outerShdw blurRad="57150" dist="19050" dir="5400000" algn="bl" rotWithShape="0">
              <a:srgbClr val="000000">
                <a:alpha val="50000"/>
              </a:srgbClr>
            </a:outerShdw>
          </a:effectLst>
        </p:spPr>
      </p:pic>
      <p:pic>
        <p:nvPicPr>
          <p:cNvPr id="157" name="Google Shape;157;p24"/>
          <p:cNvPicPr preferRelativeResize="0"/>
          <p:nvPr/>
        </p:nvPicPr>
        <p:blipFill>
          <a:blip r:embed="rId6">
            <a:alphaModFix/>
          </a:blip>
          <a:stretch>
            <a:fillRect/>
          </a:stretch>
        </p:blipFill>
        <p:spPr>
          <a:xfrm>
            <a:off x="8066500" y="0"/>
            <a:ext cx="1077499" cy="107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5"/>
          <p:cNvPicPr preferRelativeResize="0"/>
          <p:nvPr/>
        </p:nvPicPr>
        <p:blipFill>
          <a:blip r:embed="rId3">
            <a:alphaModFix/>
          </a:blip>
          <a:stretch>
            <a:fillRect/>
          </a:stretch>
        </p:blipFill>
        <p:spPr>
          <a:xfrm>
            <a:off x="2286000" y="0"/>
            <a:ext cx="6858000" cy="5143500"/>
          </a:xfrm>
          <a:prstGeom prst="rect">
            <a:avLst/>
          </a:prstGeom>
          <a:noFill/>
          <a:ln>
            <a:noFill/>
          </a:ln>
        </p:spPr>
      </p:pic>
      <p:pic>
        <p:nvPicPr>
          <p:cNvPr id="163" name="Google Shape;163;p25"/>
          <p:cNvPicPr preferRelativeResize="0"/>
          <p:nvPr/>
        </p:nvPicPr>
        <p:blipFill>
          <a:blip r:embed="rId4">
            <a:alphaModFix/>
          </a:blip>
          <a:stretch>
            <a:fillRect/>
          </a:stretch>
        </p:blipFill>
        <p:spPr>
          <a:xfrm>
            <a:off x="0" y="1428750"/>
            <a:ext cx="2286000" cy="2286000"/>
          </a:xfrm>
          <a:prstGeom prst="rect">
            <a:avLst/>
          </a:prstGeom>
          <a:noFill/>
          <a:ln>
            <a:noFill/>
          </a:ln>
        </p:spPr>
      </p:pic>
      <p:sp>
        <p:nvSpPr>
          <p:cNvPr id="164" name="Google Shape;164;p25"/>
          <p:cNvSpPr txBox="1"/>
          <p:nvPr/>
        </p:nvSpPr>
        <p:spPr>
          <a:xfrm rot="875348">
            <a:off x="190184" y="1256813"/>
            <a:ext cx="7291397" cy="95597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5500" b="1" dirty="0">
                <a:solidFill>
                  <a:srgbClr val="FF0000"/>
                </a:solidFill>
                <a:latin typeface="Playfair Display"/>
                <a:ea typeface="Playfair Display"/>
                <a:cs typeface="Playfair Display"/>
                <a:sym typeface="Playfair Display"/>
              </a:rPr>
              <a:t>VI ASPETTIAMO !</a:t>
            </a:r>
            <a:endParaRPr sz="5500" b="1" dirty="0">
              <a:solidFill>
                <a:srgbClr val="FF0000"/>
              </a:solidFill>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ctrTitle"/>
          </p:nvPr>
        </p:nvSpPr>
        <p:spPr>
          <a:xfrm>
            <a:off x="213800" y="1127850"/>
            <a:ext cx="4867200" cy="3827400"/>
          </a:xfrm>
          <a:prstGeom prst="rect">
            <a:avLst/>
          </a:prstGeom>
        </p:spPr>
        <p:txBody>
          <a:bodyPr spcFirstLastPara="1" wrap="square" lIns="91425" tIns="91425" rIns="91425" bIns="91425" anchor="ctr" anchorCtr="0">
            <a:noAutofit/>
          </a:bodyPr>
          <a:lstStyle/>
          <a:p>
            <a:pPr marL="0" lvl="0" indent="0" algn="just" rtl="0">
              <a:lnSpc>
                <a:spcPct val="115000"/>
              </a:lnSpc>
              <a:spcBef>
                <a:spcPts val="1200"/>
              </a:spcBef>
              <a:spcAft>
                <a:spcPts val="0"/>
              </a:spcAft>
              <a:buNone/>
            </a:pPr>
            <a:endParaRPr sz="1600" b="0" dirty="0">
              <a:latin typeface="Times New Roman"/>
              <a:ea typeface="Times New Roman"/>
              <a:cs typeface="Times New Roman"/>
              <a:sym typeface="Times New Roman"/>
            </a:endParaRPr>
          </a:p>
          <a:p>
            <a:pPr marL="0" lvl="0" indent="0" algn="just" rtl="0">
              <a:lnSpc>
                <a:spcPct val="115000"/>
              </a:lnSpc>
              <a:spcBef>
                <a:spcPts val="1200"/>
              </a:spcBef>
              <a:spcAft>
                <a:spcPts val="0"/>
              </a:spcAft>
              <a:buNone/>
            </a:pPr>
            <a:endParaRPr sz="1400" b="0" dirty="0">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2"/>
              </a:buClr>
              <a:buSzPts val="1100"/>
              <a:buFont typeface="Arial"/>
              <a:buNone/>
            </a:pPr>
            <a:endParaRPr sz="1800" dirty="0">
              <a:latin typeface="Times New Roman"/>
              <a:ea typeface="Times New Roman"/>
              <a:cs typeface="Times New Roman"/>
              <a:sym typeface="Times New Roman"/>
            </a:endParaRPr>
          </a:p>
          <a:p>
            <a:pPr marL="0" lvl="0" indent="0" algn="just" rtl="0">
              <a:lnSpc>
                <a:spcPct val="115000"/>
              </a:lnSpc>
              <a:spcBef>
                <a:spcPts val="1200"/>
              </a:spcBef>
              <a:spcAft>
                <a:spcPts val="0"/>
              </a:spcAft>
              <a:buClr>
                <a:schemeClr val="dk2"/>
              </a:buClr>
              <a:buSzPts val="1100"/>
              <a:buFont typeface="Arial"/>
              <a:buNone/>
            </a:pPr>
            <a:r>
              <a:rPr lang="it" sz="1800" dirty="0">
                <a:latin typeface="Times New Roman"/>
                <a:ea typeface="Times New Roman"/>
                <a:cs typeface="Times New Roman"/>
                <a:sym typeface="Times New Roman"/>
              </a:rPr>
              <a:t>Lo studio dell’Informatica nel </a:t>
            </a:r>
            <a:r>
              <a:rPr lang="it" sz="1800" i="1" dirty="0">
                <a:solidFill>
                  <a:srgbClr val="0000FF"/>
                </a:solidFill>
                <a:latin typeface="Times New Roman"/>
                <a:ea typeface="Times New Roman"/>
                <a:cs typeface="Times New Roman"/>
                <a:sym typeface="Times New Roman"/>
              </a:rPr>
              <a:t>Liceo delle Scienze applicate</a:t>
            </a:r>
            <a:r>
              <a:rPr lang="it" sz="1800" dirty="0">
                <a:latin typeface="Times New Roman"/>
                <a:ea typeface="Times New Roman"/>
                <a:cs typeface="Times New Roman"/>
                <a:sym typeface="Times New Roman"/>
              </a:rPr>
              <a:t> vuole:</a:t>
            </a:r>
            <a:endParaRPr sz="1800" dirty="0">
              <a:latin typeface="Times New Roman"/>
              <a:ea typeface="Times New Roman"/>
              <a:cs typeface="Times New Roman"/>
              <a:sym typeface="Times New Roman"/>
            </a:endParaRPr>
          </a:p>
          <a:p>
            <a:pPr marL="457200" lvl="0" indent="-342900" algn="just" rtl="0">
              <a:lnSpc>
                <a:spcPct val="115000"/>
              </a:lnSpc>
              <a:spcBef>
                <a:spcPts val="1200"/>
              </a:spcBef>
              <a:spcAft>
                <a:spcPts val="0"/>
              </a:spcAft>
              <a:buSzPts val="1800"/>
              <a:buFont typeface="Times New Roman"/>
              <a:buChar char="-"/>
            </a:pPr>
            <a:r>
              <a:rPr lang="it" sz="1800" dirty="0">
                <a:latin typeface="Times New Roman"/>
                <a:ea typeface="Times New Roman"/>
                <a:cs typeface="Times New Roman"/>
                <a:sym typeface="Times New Roman"/>
              </a:rPr>
              <a:t>fornire agli studenti i principali fondamenti teorici delle scienze dell’informazione </a:t>
            </a:r>
            <a:endParaRPr sz="1800" dirty="0">
              <a:latin typeface="Times New Roman"/>
              <a:ea typeface="Times New Roman"/>
              <a:cs typeface="Times New Roman"/>
              <a:sym typeface="Times New Roman"/>
            </a:endParaRPr>
          </a:p>
          <a:p>
            <a:pPr marL="457200" lvl="0" indent="-342900" algn="just" rtl="0">
              <a:lnSpc>
                <a:spcPct val="115000"/>
              </a:lnSpc>
              <a:spcBef>
                <a:spcPts val="0"/>
              </a:spcBef>
              <a:spcAft>
                <a:spcPts val="0"/>
              </a:spcAft>
              <a:buSzPts val="1800"/>
              <a:buFont typeface="Times New Roman"/>
              <a:buChar char="-"/>
            </a:pPr>
            <a:r>
              <a:rPr lang="it" sz="1800" dirty="0">
                <a:latin typeface="Times New Roman"/>
                <a:ea typeface="Times New Roman"/>
                <a:cs typeface="Times New Roman"/>
                <a:sym typeface="Times New Roman"/>
              </a:rPr>
              <a:t>far acquisire la padronanza dei principali strumenti base dell’informatica </a:t>
            </a:r>
            <a:endParaRPr sz="1800" dirty="0">
              <a:latin typeface="Times New Roman"/>
              <a:ea typeface="Times New Roman"/>
              <a:cs typeface="Times New Roman"/>
              <a:sym typeface="Times New Roman"/>
            </a:endParaRPr>
          </a:p>
          <a:p>
            <a:pPr marL="457200" lvl="0" indent="-342900" algn="just" rtl="0">
              <a:lnSpc>
                <a:spcPct val="115000"/>
              </a:lnSpc>
              <a:spcBef>
                <a:spcPts val="0"/>
              </a:spcBef>
              <a:spcAft>
                <a:spcPts val="0"/>
              </a:spcAft>
              <a:buSzPts val="1800"/>
              <a:buFont typeface="Times New Roman"/>
              <a:buChar char="-"/>
            </a:pPr>
            <a:r>
              <a:rPr lang="it" sz="1800" dirty="0">
                <a:latin typeface="Times New Roman"/>
                <a:ea typeface="Times New Roman"/>
                <a:cs typeface="Times New Roman"/>
                <a:sym typeface="Times New Roman"/>
              </a:rPr>
              <a:t>far comprendere come utilizzare tali strumenti per la soluzione di problemi significativi, anche connessi allo studio delle altre discipline</a:t>
            </a:r>
            <a:endParaRPr sz="1800" dirty="0">
              <a:latin typeface="Times New Roman"/>
              <a:ea typeface="Times New Roman"/>
              <a:cs typeface="Times New Roman"/>
              <a:sym typeface="Times New Roman"/>
            </a:endParaRPr>
          </a:p>
          <a:p>
            <a:pPr marL="0" lvl="0" indent="0" algn="ctr" rtl="0">
              <a:spcBef>
                <a:spcPts val="1200"/>
              </a:spcBef>
              <a:spcAft>
                <a:spcPts val="0"/>
              </a:spcAft>
              <a:buNone/>
            </a:pPr>
            <a:endParaRPr dirty="0"/>
          </a:p>
        </p:txBody>
      </p:sp>
      <p:sp>
        <p:nvSpPr>
          <p:cNvPr id="67" name="Google Shape;67;p14"/>
          <p:cNvSpPr txBox="1">
            <a:spLocks noGrp="1"/>
          </p:cNvSpPr>
          <p:nvPr>
            <p:ph type="subTitle" idx="1"/>
          </p:nvPr>
        </p:nvSpPr>
        <p:spPr>
          <a:xfrm>
            <a:off x="213650" y="167100"/>
            <a:ext cx="4867200" cy="960600"/>
          </a:xfrm>
          <a:prstGeom prst="rect">
            <a:avLst/>
          </a:prstGeom>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r>
              <a:rPr lang="it">
                <a:latin typeface="Times New Roman"/>
                <a:ea typeface="Times New Roman"/>
                <a:cs typeface="Times New Roman"/>
                <a:sym typeface="Times New Roman"/>
              </a:rPr>
              <a:t>INFORMATICA:</a:t>
            </a:r>
            <a:endParaRPr>
              <a:latin typeface="Times New Roman"/>
              <a:ea typeface="Times New Roman"/>
              <a:cs typeface="Times New Roman"/>
              <a:sym typeface="Times New Roman"/>
            </a:endParaRPr>
          </a:p>
          <a:p>
            <a:pPr marL="0" lvl="0" indent="0" algn="l" rtl="0">
              <a:lnSpc>
                <a:spcPct val="115000"/>
              </a:lnSpc>
              <a:spcBef>
                <a:spcPts val="1200"/>
              </a:spcBef>
              <a:spcAft>
                <a:spcPts val="1200"/>
              </a:spcAft>
              <a:buNone/>
            </a:pPr>
            <a:r>
              <a:rPr lang="it">
                <a:latin typeface="Times New Roman"/>
                <a:ea typeface="Times New Roman"/>
                <a:cs typeface="Times New Roman"/>
                <a:sym typeface="Times New Roman"/>
              </a:rPr>
              <a:t>FINALITA’ DELLA DISCIPLINA</a:t>
            </a:r>
            <a:endParaRPr sz="3700">
              <a:latin typeface="Times New Roman"/>
              <a:ea typeface="Times New Roman"/>
              <a:cs typeface="Times New Roman"/>
              <a:sym typeface="Times New Roman"/>
            </a:endParaRPr>
          </a:p>
        </p:txBody>
      </p:sp>
      <p:pic>
        <p:nvPicPr>
          <p:cNvPr id="68" name="Google Shape;68;p14"/>
          <p:cNvPicPr preferRelativeResize="0"/>
          <p:nvPr/>
        </p:nvPicPr>
        <p:blipFill>
          <a:blip r:embed="rId3">
            <a:alphaModFix/>
          </a:blip>
          <a:stretch>
            <a:fillRect/>
          </a:stretch>
        </p:blipFill>
        <p:spPr>
          <a:xfrm>
            <a:off x="5541549" y="0"/>
            <a:ext cx="3602451"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ctrTitle"/>
          </p:nvPr>
        </p:nvSpPr>
        <p:spPr>
          <a:xfrm>
            <a:off x="4558288" y="341775"/>
            <a:ext cx="4364100" cy="148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3800" dirty="0"/>
              <a:t>Liceo Scientifico Scienze Applicate</a:t>
            </a:r>
            <a:endParaRPr sz="3800" dirty="0"/>
          </a:p>
        </p:txBody>
      </p:sp>
      <p:pic>
        <p:nvPicPr>
          <p:cNvPr id="74" name="Google Shape;74;p15"/>
          <p:cNvPicPr preferRelativeResize="0"/>
          <p:nvPr/>
        </p:nvPicPr>
        <p:blipFill>
          <a:blip r:embed="rId3">
            <a:alphaModFix/>
          </a:blip>
          <a:stretch>
            <a:fillRect/>
          </a:stretch>
        </p:blipFill>
        <p:spPr>
          <a:xfrm>
            <a:off x="-1" y="0"/>
            <a:ext cx="4288200" cy="5143500"/>
          </a:xfrm>
          <a:prstGeom prst="rect">
            <a:avLst/>
          </a:prstGeom>
          <a:noFill/>
          <a:ln>
            <a:noFill/>
          </a:ln>
        </p:spPr>
      </p:pic>
      <p:pic>
        <p:nvPicPr>
          <p:cNvPr id="75" name="Google Shape;75;p15"/>
          <p:cNvPicPr preferRelativeResize="0"/>
          <p:nvPr/>
        </p:nvPicPr>
        <p:blipFill>
          <a:blip r:embed="rId4">
            <a:alphaModFix/>
          </a:blip>
          <a:stretch>
            <a:fillRect/>
          </a:stretch>
        </p:blipFill>
        <p:spPr>
          <a:xfrm>
            <a:off x="4558300" y="1821975"/>
            <a:ext cx="4364100" cy="3066025"/>
          </a:xfrm>
          <a:prstGeom prst="rect">
            <a:avLst/>
          </a:prstGeom>
          <a:noFill/>
          <a:ln>
            <a:noFill/>
          </a:ln>
        </p:spPr>
      </p:pic>
      <p:pic>
        <p:nvPicPr>
          <p:cNvPr id="76" name="Google Shape;76;p15"/>
          <p:cNvPicPr preferRelativeResize="0"/>
          <p:nvPr/>
        </p:nvPicPr>
        <p:blipFill>
          <a:blip r:embed="rId5">
            <a:alphaModFix/>
          </a:blip>
          <a:stretch>
            <a:fillRect/>
          </a:stretch>
        </p:blipFill>
        <p:spPr>
          <a:xfrm>
            <a:off x="3753925" y="3778825"/>
            <a:ext cx="1364675" cy="1364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4793875" y="410138"/>
            <a:ext cx="4028100" cy="41754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750" b="0">
              <a:solidFill>
                <a:srgbClr val="333333"/>
              </a:solidFill>
              <a:highlight>
                <a:srgbClr val="FFFFFF"/>
              </a:highlight>
              <a:latin typeface="Times New Roman"/>
              <a:ea typeface="Times New Roman"/>
              <a:cs typeface="Times New Roman"/>
              <a:sym typeface="Times New Roman"/>
            </a:endParaRPr>
          </a:p>
          <a:p>
            <a:pPr marL="0" lvl="0" indent="0" algn="l" rtl="0">
              <a:lnSpc>
                <a:spcPct val="115000"/>
              </a:lnSpc>
              <a:spcBef>
                <a:spcPts val="1900"/>
              </a:spcBef>
              <a:spcAft>
                <a:spcPts val="0"/>
              </a:spcAft>
              <a:buClr>
                <a:schemeClr val="dk2"/>
              </a:buClr>
              <a:buSzPts val="1100"/>
              <a:buFont typeface="Arial"/>
              <a:buNone/>
            </a:pPr>
            <a:endParaRPr sz="1750" b="0">
              <a:solidFill>
                <a:srgbClr val="333333"/>
              </a:solidFill>
              <a:highlight>
                <a:srgbClr val="FFFFFF"/>
              </a:highlight>
              <a:latin typeface="Times New Roman"/>
              <a:ea typeface="Times New Roman"/>
              <a:cs typeface="Times New Roman"/>
              <a:sym typeface="Times New Roman"/>
            </a:endParaRPr>
          </a:p>
          <a:p>
            <a:pPr marL="0" lvl="0" indent="0" algn="l" rtl="0">
              <a:lnSpc>
                <a:spcPct val="115000"/>
              </a:lnSpc>
              <a:spcBef>
                <a:spcPts val="1900"/>
              </a:spcBef>
              <a:spcAft>
                <a:spcPts val="0"/>
              </a:spcAft>
              <a:buClr>
                <a:schemeClr val="dk2"/>
              </a:buClr>
              <a:buSzPts val="1100"/>
              <a:buFont typeface="Arial"/>
              <a:buNone/>
            </a:pPr>
            <a:r>
              <a:rPr lang="it" sz="1950" b="0">
                <a:solidFill>
                  <a:srgbClr val="333333"/>
                </a:solidFill>
                <a:highlight>
                  <a:srgbClr val="FFFFFF"/>
                </a:highlight>
                <a:latin typeface="Times New Roman"/>
                <a:ea typeface="Times New Roman"/>
                <a:cs typeface="Times New Roman"/>
                <a:sym typeface="Times New Roman"/>
              </a:rPr>
              <a:t>L’opzione “scienze applicate” fornisce allo studente competenze particolarmente avanzate negli studi afferenti alla cultura scientifico - tecnologica, con particolare riferimento alle scienze matematiche, fisiche, chimiche, biologiche, della terra, all’informatica e alle loro applicazioni (</a:t>
            </a:r>
            <a:r>
              <a:rPr lang="it" sz="1950" b="0">
                <a:solidFill>
                  <a:srgbClr val="0066CC"/>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 val="tx"/>
                    </a:ext>
                  </a:extLst>
                </a:hlinkClick>
              </a:rPr>
              <a:t>articolo 8 del Decreto del Presidente della Repubblica 89 del 15 marzo 2010</a:t>
            </a:r>
            <a:r>
              <a:rPr lang="it" sz="1950" b="0">
                <a:solidFill>
                  <a:srgbClr val="333333"/>
                </a:solidFill>
                <a:highlight>
                  <a:srgbClr val="FFFFFF"/>
                </a:highlight>
                <a:latin typeface="Times New Roman"/>
                <a:ea typeface="Times New Roman"/>
                <a:cs typeface="Times New Roman"/>
                <a:sym typeface="Times New Roman"/>
              </a:rPr>
              <a:t>).</a:t>
            </a:r>
            <a:endParaRPr sz="1950" b="0">
              <a:solidFill>
                <a:srgbClr val="333333"/>
              </a:solidFill>
              <a:highlight>
                <a:srgbClr val="FFFFFF"/>
              </a:highlight>
              <a:latin typeface="Times New Roman"/>
              <a:ea typeface="Times New Roman"/>
              <a:cs typeface="Times New Roman"/>
              <a:sym typeface="Times New Roman"/>
            </a:endParaRPr>
          </a:p>
          <a:p>
            <a:pPr marL="0" lvl="0" indent="0" algn="ctr" rtl="0">
              <a:spcBef>
                <a:spcPts val="1900"/>
              </a:spcBef>
              <a:spcAft>
                <a:spcPts val="0"/>
              </a:spcAft>
              <a:buNone/>
            </a:pPr>
            <a:endParaRPr/>
          </a:p>
        </p:txBody>
      </p:sp>
      <p:pic>
        <p:nvPicPr>
          <p:cNvPr id="82" name="Google Shape;82;p16"/>
          <p:cNvPicPr preferRelativeResize="0"/>
          <p:nvPr/>
        </p:nvPicPr>
        <p:blipFill>
          <a:blip r:embed="rId4">
            <a:alphaModFix/>
          </a:blip>
          <a:stretch>
            <a:fillRect/>
          </a:stretch>
        </p:blipFill>
        <p:spPr>
          <a:xfrm>
            <a:off x="534826" y="504188"/>
            <a:ext cx="3317750" cy="3987275"/>
          </a:xfrm>
          <a:prstGeom prst="rect">
            <a:avLst/>
          </a:prstGeom>
          <a:noFill/>
          <a:ln>
            <a:noFill/>
          </a:ln>
        </p:spPr>
      </p:pic>
      <p:pic>
        <p:nvPicPr>
          <p:cNvPr id="83" name="Google Shape;83;p16"/>
          <p:cNvPicPr preferRelativeResize="0"/>
          <p:nvPr/>
        </p:nvPicPr>
        <p:blipFill>
          <a:blip r:embed="rId5">
            <a:alphaModFix/>
          </a:blip>
          <a:stretch>
            <a:fillRect/>
          </a:stretch>
        </p:blipFill>
        <p:spPr>
          <a:xfrm>
            <a:off x="3664050" y="3940575"/>
            <a:ext cx="1202926" cy="12029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a:blip r:embed="rId3">
            <a:alphaModFix/>
          </a:blip>
          <a:stretch>
            <a:fillRect/>
          </a:stretch>
        </p:blipFill>
        <p:spPr>
          <a:xfrm>
            <a:off x="2286000" y="0"/>
            <a:ext cx="6858000" cy="5143500"/>
          </a:xfrm>
          <a:prstGeom prst="rect">
            <a:avLst/>
          </a:prstGeom>
          <a:noFill/>
          <a:ln>
            <a:noFill/>
          </a:ln>
        </p:spPr>
      </p:pic>
      <p:pic>
        <p:nvPicPr>
          <p:cNvPr id="89" name="Google Shape;89;p17"/>
          <p:cNvPicPr preferRelativeResize="0"/>
          <p:nvPr/>
        </p:nvPicPr>
        <p:blipFill>
          <a:blip r:embed="rId4">
            <a:alphaModFix/>
          </a:blip>
          <a:stretch>
            <a:fillRect/>
          </a:stretch>
        </p:blipFill>
        <p:spPr>
          <a:xfrm>
            <a:off x="30151" y="1239575"/>
            <a:ext cx="2286000" cy="2747300"/>
          </a:xfrm>
          <a:prstGeom prst="rect">
            <a:avLst/>
          </a:prstGeom>
          <a:noFill/>
          <a:ln>
            <a:noFill/>
          </a:ln>
        </p:spPr>
      </p:pic>
      <p:pic>
        <p:nvPicPr>
          <p:cNvPr id="90" name="Google Shape;90;p17"/>
          <p:cNvPicPr preferRelativeResize="0"/>
          <p:nvPr/>
        </p:nvPicPr>
        <p:blipFill>
          <a:blip r:embed="rId5">
            <a:alphaModFix/>
          </a:blip>
          <a:stretch>
            <a:fillRect/>
          </a:stretch>
        </p:blipFill>
        <p:spPr>
          <a:xfrm>
            <a:off x="490825" y="0"/>
            <a:ext cx="1364675" cy="1364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rotWithShape="1">
          <a:blip r:embed="rId3">
            <a:alphaModFix/>
          </a:blip>
          <a:srcRect l="2807" r="4839" b="6023"/>
          <a:stretch/>
        </p:blipFill>
        <p:spPr>
          <a:xfrm>
            <a:off x="2404692" y="0"/>
            <a:ext cx="6739308" cy="5143500"/>
          </a:xfrm>
          <a:prstGeom prst="rect">
            <a:avLst/>
          </a:prstGeom>
          <a:noFill/>
          <a:ln>
            <a:noFill/>
          </a:ln>
        </p:spPr>
      </p:pic>
      <p:pic>
        <p:nvPicPr>
          <p:cNvPr id="96" name="Google Shape;96;p18"/>
          <p:cNvPicPr preferRelativeResize="0"/>
          <p:nvPr/>
        </p:nvPicPr>
        <p:blipFill>
          <a:blip r:embed="rId4">
            <a:alphaModFix/>
          </a:blip>
          <a:stretch>
            <a:fillRect/>
          </a:stretch>
        </p:blipFill>
        <p:spPr>
          <a:xfrm>
            <a:off x="12" y="1288137"/>
            <a:ext cx="2404700" cy="2899063"/>
          </a:xfrm>
          <a:prstGeom prst="rect">
            <a:avLst/>
          </a:prstGeom>
          <a:noFill/>
          <a:ln>
            <a:noFill/>
          </a:ln>
        </p:spPr>
      </p:pic>
      <p:pic>
        <p:nvPicPr>
          <p:cNvPr id="97" name="Google Shape;97;p18"/>
          <p:cNvPicPr preferRelativeResize="0"/>
          <p:nvPr/>
        </p:nvPicPr>
        <p:blipFill>
          <a:blip r:embed="rId5">
            <a:alphaModFix/>
          </a:blip>
          <a:stretch>
            <a:fillRect/>
          </a:stretch>
        </p:blipFill>
        <p:spPr>
          <a:xfrm>
            <a:off x="520013" y="0"/>
            <a:ext cx="1364675" cy="1364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1368850" y="0"/>
            <a:ext cx="6858000" cy="5143500"/>
          </a:xfrm>
          <a:prstGeom prst="rect">
            <a:avLst/>
          </a:prstGeom>
          <a:noFill/>
          <a:ln>
            <a:noFill/>
          </a:ln>
        </p:spPr>
      </p:pic>
      <p:pic>
        <p:nvPicPr>
          <p:cNvPr id="103" name="Google Shape;103;p19"/>
          <p:cNvPicPr preferRelativeResize="0"/>
          <p:nvPr/>
        </p:nvPicPr>
        <p:blipFill>
          <a:blip r:embed="rId4">
            <a:alphaModFix/>
          </a:blip>
          <a:stretch>
            <a:fillRect/>
          </a:stretch>
        </p:blipFill>
        <p:spPr>
          <a:xfrm>
            <a:off x="0" y="3778825"/>
            <a:ext cx="1364675" cy="1364675"/>
          </a:xfrm>
          <a:prstGeom prst="rect">
            <a:avLst/>
          </a:prstGeom>
          <a:noFill/>
          <a:ln>
            <a:noFill/>
          </a:ln>
        </p:spPr>
      </p:pic>
      <p:pic>
        <p:nvPicPr>
          <p:cNvPr id="104" name="Google Shape;104;p19"/>
          <p:cNvPicPr preferRelativeResize="0"/>
          <p:nvPr/>
        </p:nvPicPr>
        <p:blipFill>
          <a:blip r:embed="rId4">
            <a:alphaModFix/>
          </a:blip>
          <a:stretch>
            <a:fillRect/>
          </a:stretch>
        </p:blipFill>
        <p:spPr>
          <a:xfrm>
            <a:off x="7779325" y="3778825"/>
            <a:ext cx="1364675" cy="1364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a:off x="1895500" y="272750"/>
            <a:ext cx="6320100" cy="21468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it" sz="1650" b="0" dirty="0">
                <a:solidFill>
                  <a:srgbClr val="000000"/>
                </a:solidFill>
                <a:latin typeface="Times New Roman"/>
                <a:ea typeface="Times New Roman"/>
                <a:cs typeface="Times New Roman"/>
                <a:sym typeface="Times New Roman"/>
              </a:rPr>
              <a:t>Il percorso del </a:t>
            </a:r>
            <a:r>
              <a:rPr lang="it" sz="1650" dirty="0">
                <a:solidFill>
                  <a:srgbClr val="0000FF"/>
                </a:solidFill>
                <a:latin typeface="Times New Roman"/>
                <a:ea typeface="Times New Roman"/>
                <a:cs typeface="Times New Roman"/>
                <a:sym typeface="Times New Roman"/>
              </a:rPr>
              <a:t>Liceo delle Scienze Applicate</a:t>
            </a:r>
            <a:r>
              <a:rPr lang="it" sz="1650" b="0" dirty="0">
                <a:solidFill>
                  <a:srgbClr val="000000"/>
                </a:solidFill>
                <a:latin typeface="Times New Roman"/>
                <a:ea typeface="Times New Roman"/>
                <a:cs typeface="Times New Roman"/>
                <a:sym typeface="Times New Roman"/>
              </a:rPr>
              <a:t> approfondisce il nesso tra scienza e tradizione umanistica, favorendo l’acquisizione delle conoscenze e dei metodi propri della matematica e delle scienze sperimentali. In particolare l’opzione “scienze applicate “fornisce allo studente </a:t>
            </a:r>
            <a:r>
              <a:rPr lang="it" sz="1650" dirty="0">
                <a:solidFill>
                  <a:srgbClr val="000000"/>
                </a:solidFill>
                <a:latin typeface="Times New Roman"/>
                <a:ea typeface="Times New Roman"/>
                <a:cs typeface="Times New Roman"/>
                <a:sym typeface="Times New Roman"/>
              </a:rPr>
              <a:t>competenze avanzate in ambito scientifico tecnologico</a:t>
            </a:r>
            <a:r>
              <a:rPr lang="it" sz="1650" b="0" dirty="0">
                <a:solidFill>
                  <a:srgbClr val="000000"/>
                </a:solidFill>
                <a:latin typeface="Times New Roman"/>
                <a:ea typeface="Times New Roman"/>
                <a:cs typeface="Times New Roman"/>
                <a:sym typeface="Times New Roman"/>
              </a:rPr>
              <a:t>, con riferimento alle </a:t>
            </a:r>
            <a:r>
              <a:rPr lang="it" sz="1650" dirty="0">
                <a:solidFill>
                  <a:srgbClr val="000000"/>
                </a:solidFill>
                <a:latin typeface="Times New Roman"/>
                <a:ea typeface="Times New Roman"/>
                <a:cs typeface="Times New Roman"/>
                <a:sym typeface="Times New Roman"/>
              </a:rPr>
              <a:t>scienze matematiche, fisiche, chimiche, biologiche, della Terra e all’informatica</a:t>
            </a:r>
            <a:r>
              <a:rPr lang="it" sz="1650" b="0" dirty="0">
                <a:solidFill>
                  <a:srgbClr val="000000"/>
                </a:solidFill>
                <a:latin typeface="Times New Roman"/>
                <a:ea typeface="Times New Roman"/>
                <a:cs typeface="Times New Roman"/>
                <a:sym typeface="Times New Roman"/>
              </a:rPr>
              <a:t> e alle loro applicazioni.</a:t>
            </a:r>
            <a:endParaRPr sz="7100" dirty="0">
              <a:solidFill>
                <a:srgbClr val="000000"/>
              </a:solidFill>
              <a:latin typeface="Times New Roman"/>
              <a:ea typeface="Times New Roman"/>
              <a:cs typeface="Times New Roman"/>
              <a:sym typeface="Times New Roman"/>
            </a:endParaRPr>
          </a:p>
        </p:txBody>
      </p:sp>
      <p:pic>
        <p:nvPicPr>
          <p:cNvPr id="110" name="Google Shape;110;p20"/>
          <p:cNvPicPr preferRelativeResize="0"/>
          <p:nvPr/>
        </p:nvPicPr>
        <p:blipFill rotWithShape="1">
          <a:blip r:embed="rId3">
            <a:alphaModFix/>
          </a:blip>
          <a:srcRect t="12049" b="21926"/>
          <a:stretch/>
        </p:blipFill>
        <p:spPr>
          <a:xfrm>
            <a:off x="1895500" y="2185150"/>
            <a:ext cx="6320101" cy="2758350"/>
          </a:xfrm>
          <a:prstGeom prst="rect">
            <a:avLst/>
          </a:prstGeom>
          <a:noFill/>
          <a:ln>
            <a:noFill/>
          </a:ln>
        </p:spPr>
      </p:pic>
      <p:pic>
        <p:nvPicPr>
          <p:cNvPr id="111" name="Google Shape;111;p20"/>
          <p:cNvPicPr preferRelativeResize="0"/>
          <p:nvPr/>
        </p:nvPicPr>
        <p:blipFill>
          <a:blip r:embed="rId4">
            <a:alphaModFix/>
          </a:blip>
          <a:stretch>
            <a:fillRect/>
          </a:stretch>
        </p:blipFill>
        <p:spPr>
          <a:xfrm>
            <a:off x="112900" y="2149475"/>
            <a:ext cx="2216875" cy="2216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ctrTitle"/>
          </p:nvPr>
        </p:nvSpPr>
        <p:spPr>
          <a:xfrm>
            <a:off x="344250" y="1054225"/>
            <a:ext cx="8455500" cy="214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dirty="0">
                <a:latin typeface="Montserrat"/>
                <a:ea typeface="Montserrat"/>
                <a:cs typeface="Montserrat"/>
                <a:sym typeface="Montserrat"/>
              </a:rPr>
              <a:t>La robotica educativa</a:t>
            </a:r>
            <a:endParaRPr dirty="0">
              <a:latin typeface="Montserrat"/>
              <a:ea typeface="Montserrat"/>
              <a:cs typeface="Montserrat"/>
              <a:sym typeface="Montserrat"/>
            </a:endParaRPr>
          </a:p>
        </p:txBody>
      </p:sp>
      <p:sp>
        <p:nvSpPr>
          <p:cNvPr id="117" name="Google Shape;117;p21"/>
          <p:cNvSpPr txBox="1">
            <a:spLocks noGrp="1"/>
          </p:cNvSpPr>
          <p:nvPr>
            <p:ph type="subTitle" idx="1"/>
          </p:nvPr>
        </p:nvSpPr>
        <p:spPr>
          <a:xfrm>
            <a:off x="344250" y="3201025"/>
            <a:ext cx="54474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2900"/>
              <a:t>al </a:t>
            </a:r>
            <a:r>
              <a:rPr lang="it" sz="2900" i="1"/>
              <a:t>Liceo Leonardo</a:t>
            </a:r>
            <a:r>
              <a:rPr lang="it" sz="2900"/>
              <a:t> di Giarre</a:t>
            </a:r>
            <a:endParaRPr sz="2900"/>
          </a:p>
        </p:txBody>
      </p:sp>
      <p:pic>
        <p:nvPicPr>
          <p:cNvPr id="118" name="Google Shape;118;p21"/>
          <p:cNvPicPr preferRelativeResize="0"/>
          <p:nvPr/>
        </p:nvPicPr>
        <p:blipFill rotWithShape="1">
          <a:blip r:embed="rId3">
            <a:alphaModFix/>
          </a:blip>
          <a:srcRect l="9446" r="7469"/>
          <a:stretch/>
        </p:blipFill>
        <p:spPr>
          <a:xfrm>
            <a:off x="5791527" y="1054226"/>
            <a:ext cx="3008223" cy="2146800"/>
          </a:xfrm>
          <a:prstGeom prst="rect">
            <a:avLst/>
          </a:prstGeom>
          <a:noFill/>
          <a:ln>
            <a:noFill/>
          </a:ln>
        </p:spPr>
      </p:pic>
      <p:pic>
        <p:nvPicPr>
          <p:cNvPr id="119" name="Google Shape;119;p21"/>
          <p:cNvPicPr preferRelativeResize="0"/>
          <p:nvPr/>
        </p:nvPicPr>
        <p:blipFill rotWithShape="1">
          <a:blip r:embed="rId4">
            <a:alphaModFix/>
          </a:blip>
          <a:srcRect t="6247" b="23155"/>
          <a:stretch/>
        </p:blipFill>
        <p:spPr>
          <a:xfrm>
            <a:off x="5791525" y="3201025"/>
            <a:ext cx="3008224" cy="1592850"/>
          </a:xfrm>
          <a:prstGeom prst="rect">
            <a:avLst/>
          </a:prstGeom>
          <a:noFill/>
          <a:ln>
            <a:noFill/>
          </a:ln>
        </p:spPr>
      </p:pic>
      <p:pic>
        <p:nvPicPr>
          <p:cNvPr id="120" name="Google Shape;120;p21"/>
          <p:cNvPicPr preferRelativeResize="0"/>
          <p:nvPr/>
        </p:nvPicPr>
        <p:blipFill>
          <a:blip r:embed="rId5">
            <a:alphaModFix/>
          </a:blip>
          <a:stretch>
            <a:fillRect/>
          </a:stretch>
        </p:blipFill>
        <p:spPr>
          <a:xfrm>
            <a:off x="5330175" y="0"/>
            <a:ext cx="1472075" cy="147207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250">
        <p:blinds dir="vert"/>
      </p:transition>
    </mc:Choice>
    <mc:Fallback>
      <p:transition spd="slow">
        <p:blinds dir="vert"/>
      </p:transition>
    </mc:Fallback>
  </mc:AlternateContent>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266</Words>
  <Application>Microsoft Office PowerPoint</Application>
  <PresentationFormat>Presentazione su schermo (16:9)</PresentationFormat>
  <Paragraphs>35</Paragraphs>
  <Slides>13</Slides>
  <Notes>13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Arial</vt:lpstr>
      <vt:lpstr>Playfair Display</vt:lpstr>
      <vt:lpstr>Times New Roman</vt:lpstr>
      <vt:lpstr>Montserrat</vt:lpstr>
      <vt:lpstr>Oswald</vt:lpstr>
      <vt:lpstr>Pop</vt:lpstr>
      <vt:lpstr>Perchè studiare INFORMATICA?</vt:lpstr>
      <vt:lpstr>   Lo studio dell’Informatica nel Liceo delle Scienze applicate vuole: fornire agli studenti i principali fondamenti teorici delle scienze dell’informazione  far acquisire la padronanza dei principali strumenti base dell’informatica  far comprendere come utilizzare tali strumenti per la soluzione di problemi significativi, anche connessi allo studio delle altre discipline </vt:lpstr>
      <vt:lpstr>Liceo Scientifico Scienze Applicate</vt:lpstr>
      <vt:lpstr>  L’opzione “scienze applicate” fornisce allo studente competenze particolarmente avanzate negli studi afferenti alla cultura scientifico - tecnologica, con particolare riferimento alle scienze matematiche, fisiche, chimiche, biologiche, della terra, all’informatica e alle loro applicazioni (articolo 8 del Decreto del Presidente della Repubblica 89 del 15 marzo 2010). </vt:lpstr>
      <vt:lpstr>Diapositiva 5</vt:lpstr>
      <vt:lpstr>Diapositiva 6</vt:lpstr>
      <vt:lpstr>Diapositiva 7</vt:lpstr>
      <vt:lpstr>Il percorso del Liceo delle Scienze Applicate approfondisce il nesso tra scienza e tradizione umanistica, favorendo l’acquisizione delle conoscenze e dei metodi propri della matematica e delle scienze sperimentali. In particolare l’opzione “scienze applicate “fornisce allo studente competenze avanzate in ambito scientifico tecnologico, con riferimento alle scienze matematiche, fisiche, chimiche, biologiche, della Terra e all’informatica e alle loro applicazioni.</vt:lpstr>
      <vt:lpstr>La robotica educativa</vt:lpstr>
      <vt:lpstr>Sviluppo del pensiero computazionale Analisi e risoluzione dei problemi Pianificazione delle strategie</vt:lpstr>
      <vt:lpstr>Science Technology Engineering Mathematics</vt:lpstr>
      <vt:lpstr>Diapositiva 12</vt:lpstr>
      <vt:lpstr>Diapositiva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Perchè studiare INFORMATICA?</dc:title>
  <dc:creator>Maria Letizia Torrisi</dc:creator>
  <cp:lastModifiedBy>giuseppe</cp:lastModifiedBy>
  <cp:revision>5</cp:revision>
  <dcterms:modified xsi:type="dcterms:W3CDTF">2020-12-14T17:45:12Z</dcterms:modified>
</cp:coreProperties>
</file>